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0" r:id="rId6"/>
    <p:sldId id="261" r:id="rId7"/>
    <p:sldId id="263" r:id="rId8"/>
    <p:sldId id="262" r:id="rId9"/>
    <p:sldId id="266" r:id="rId10"/>
    <p:sldId id="271" r:id="rId11"/>
    <p:sldId id="265" r:id="rId12"/>
    <p:sldId id="281" r:id="rId13"/>
    <p:sldId id="278" r:id="rId14"/>
    <p:sldId id="264" r:id="rId15"/>
    <p:sldId id="276" r:id="rId16"/>
    <p:sldId id="277" r:id="rId17"/>
    <p:sldId id="268" r:id="rId18"/>
    <p:sldId id="273" r:id="rId19"/>
    <p:sldId id="274" r:id="rId20"/>
    <p:sldId id="275" r:id="rId21"/>
    <p:sldId id="269" r:id="rId22"/>
    <p:sldId id="270" r:id="rId23"/>
    <p:sldId id="260" r:id="rId24"/>
    <p:sldId id="282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huang" initials="kh" lastIdx="2" clrIdx="0">
    <p:extLst>
      <p:ext uri="{19B8F6BF-5375-455C-9EA6-DF929625EA0E}">
        <p15:presenceInfo xmlns:p15="http://schemas.microsoft.com/office/powerpoint/2012/main" userId="328549e79b606b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1-03T03:01:59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10813 14958 0,'0'-18'110,"53"18"-95,17 0-15,1 0 16,52-18-1,-35 18 1,-17 0 0,-1-17-1,-52 17 48,0 0-48,17-35 1,0-1 0,-17 36-16,17-70 15,0 34 17,18-34-17,-35-18 1,17 17-1,-35 1 1,36 34 0,-19-17-1,18 0 1,-35 18 0,18 0-1,0 17-15,-1 18 16,-17-17-1,18-36 1,0 35 0,-1 0-1,1 1 79,0 17-94,-1 0 16,36 17-1,-35 1 1,52 53 0,-34-1-1,34 36 1,-17 18-1,0-1 1,-18-52 0,-17-1-1,17 1 17,-17-18-17,-1-18 1,1 0-16,0 18 15,-1 18 1,-17-36 0,36 35-1,-19-17 1,1 0 0,0-17-1,-1-1 1,-17 0-1,36 36 1,-19-36 0,1 0-1,-18-17 1,35 52 0,-35-52-16,18 17 15,-1-35 1,1 36-1,17-1 1,-17 0 0,17-17-1,-17-18 1,35 17 0,-36 1-1,1-18 32,0 0-31,-1 0 15,1 0-15,17-35-1,0 17 1,-17-35-1,0-17 1,-1 17 0,1-18-1,0 18 1,17-17 0,-35 34-16,18 1 15,-18 18-15,17-19 16,1 19-1,-18-1-15,0 0 16,18 1 0,-18-19-1,17 36 17,1-35-17,-18 18 1,35-19-1,-35 19 1,35-19 0,-35 19 77,18-1-77,0 18 15,-1-18 16,1 18-31,-18-17-1,35-1 17,-17 18-1,-1 0-15,1 0-1,0-35-15,-1 35 16,19-18-1,-19 18 17,1 0-17,0 0 1,-1 0 15,18-35-15,1 35 31,-1 0-32,0 0 1,-17 0 15,17 0-15,-17 0-1,0 0 1,-1 0 0,1 0-1,17 0 17,0 0-17,-17 0 1,35 18-1,-35-18 1,-1 0 0,36 0-1,-35 0 1,17 0 0,-17 17 15,-18 1 16,17-18-16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DCB9B-89B5-408E-AB24-8DC01DA71BF7}" type="datetimeFigureOut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EC890-8769-4651-B4BA-5DD40C4C01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68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9FC1-BD4C-4CFB-8576-A9EEC7F9D833}" type="datetime1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95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A58E-FBEF-4BBF-A461-B67B9D12FF46}" type="datetime1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6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2EE2-AA37-44ED-96CB-2398310FEFFC}" type="datetime1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36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7DE6-A37F-4AF4-8584-84108F1D9249}" type="datetime1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54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E629-16BE-43AB-A7C3-5B2793A8EFE3}" type="datetime1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68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FF89-3C10-4337-A047-0A387AB6ED50}" type="datetime1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76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59C6-4C14-46BC-A0CB-57E57F7120C4}" type="datetime1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76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3280-F4BF-4337-9E7D-BDD30A06AA52}" type="datetime1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23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12B3-823D-4B06-A75D-9CD957B6B00B}" type="datetime1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60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134981-598C-45AF-80C8-6403D203143A}" type="datetime1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BD3ED8-3AC0-4428-A4CF-75EB0AFD5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24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DABE-28F1-4045-8591-6F0CBCE88F66}" type="datetime1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19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804CC1-DA1B-4C08-BC24-BBB5A5DD2920}" type="datetime1">
              <a:rPr lang="zh-TW" altLang="en-US" smtClean="0"/>
              <a:t>2023/1/5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BD3ED8-3AC0-4428-A4CF-75EB0AFD51B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84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/>
              <a:t>Introduce to Edge Detection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黃品文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68" y="2018509"/>
            <a:ext cx="5079790" cy="309625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Gaussian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image of Gaussian gradient detector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982" y="2279269"/>
            <a:ext cx="3010320" cy="315629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376117" y="5223136"/>
            <a:ext cx="938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* from [2]</a:t>
            </a:r>
            <a:endParaRPr lang="zh-TW" altLang="en-US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548414" y="5435559"/>
            <a:ext cx="406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https://medium.com/jun94-devpblog/cv-3-gradient-and-laplacian-filter-difference-of-gaussians-dog-7c22e4a9d6cc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4187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Canny Edge </a:t>
            </a:r>
            <a:r>
              <a:rPr lang="en-US" altLang="zh-TW" dirty="0" smtClean="0"/>
              <a:t>Detector</a:t>
            </a:r>
            <a:r>
              <a:rPr lang="en-US" altLang="zh-TW" sz="2400" dirty="0" smtClean="0"/>
              <a:t>[3]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 A famous edge detector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 Method: 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2D </a:t>
            </a:r>
            <a:r>
              <a:rPr lang="en-US" altLang="zh-TW" dirty="0" err="1"/>
              <a:t>Guassian</a:t>
            </a:r>
            <a:r>
              <a:rPr lang="en-US" altLang="zh-TW" dirty="0"/>
              <a:t> blur → </a:t>
            </a:r>
            <a:r>
              <a:rPr lang="en-US" altLang="zh-TW" dirty="0" err="1"/>
              <a:t>Gx,Gy</a:t>
            </a:r>
            <a:r>
              <a:rPr lang="en-US" altLang="zh-TW" dirty="0"/>
              <a:t> →  Non-maximum </a:t>
            </a:r>
            <a:r>
              <a:rPr lang="en-US" altLang="zh-TW" dirty="0" smtClean="0"/>
              <a:t>Suppression(NMS) </a:t>
            </a:r>
            <a:r>
              <a:rPr lang="en-US" altLang="zh-TW" dirty="0"/>
              <a:t>→ double-threshold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81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Canny Edge Detector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Math part: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I pass the prove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627369" y="1920240"/>
            <a:ext cx="3240087" cy="1703134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26480" y="1920240"/>
            <a:ext cx="4495455" cy="1753172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1466510" y="4031185"/>
            <a:ext cx="8932977" cy="269086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34454" y="3704267"/>
            <a:ext cx="1836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*All figure are from [3]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3253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Canny Edge Detector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 Non-maximum </a:t>
            </a:r>
            <a:r>
              <a:rPr lang="en-US" altLang="zh-TW" dirty="0"/>
              <a:t>Suppression(NMS</a:t>
            </a:r>
            <a:r>
              <a:rPr lang="en-US" altLang="zh-TW" dirty="0" smtClean="0"/>
              <a:t>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The same thing zero-crossing do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80" y="2085764"/>
            <a:ext cx="37338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1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Canny Edge Detector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 </a:t>
            </a:r>
            <a:r>
              <a:rPr lang="en-US" altLang="zh-TW" dirty="0" smtClean="0"/>
              <a:t>Double-threshold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70959" y="2441448"/>
            <a:ext cx="5577907" cy="254254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128306" y="5164931"/>
            <a:ext cx="306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*It an image find in my old note,</a:t>
            </a:r>
          </a:p>
          <a:p>
            <a:r>
              <a:rPr lang="en-US" altLang="zh-TW" sz="1400" dirty="0" smtClean="0"/>
              <a:t>so I forgot where this image from, sorry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2835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Ridge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 What is Ridge?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122" name="Picture 2" descr="Curvilinear Structure Enhancement by Multiscale Top-Hat Tensor in 2D/3D 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09" y="2460760"/>
            <a:ext cx="4530598" cy="30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dge Detection Methods Comparison | by Anirban Kar Chaudhuri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47" y="2876575"/>
            <a:ext cx="3926759" cy="268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382594" y="5702774"/>
            <a:ext cx="3306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https://anirban-karchaudhuri.medium.com/edge-detection-methods-comparison-9e4b75a9bf87</a:t>
            </a:r>
            <a:endParaRPr lang="zh-TW" altLang="en-US" sz="1200" dirty="0"/>
          </a:p>
        </p:txBody>
      </p:sp>
      <p:sp>
        <p:nvSpPr>
          <p:cNvPr id="10" name="矩形 9"/>
          <p:cNvSpPr/>
          <p:nvPr/>
        </p:nvSpPr>
        <p:spPr>
          <a:xfrm>
            <a:off x="8336590" y="5601268"/>
            <a:ext cx="26158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/>
              <a:t>https</a:t>
            </a:r>
            <a:r>
              <a:rPr lang="en-US" altLang="zh-TW" sz="1200" dirty="0"/>
              <a:t>://arxiv.org/pdf/1809.08678.pdf </a:t>
            </a:r>
            <a:endParaRPr lang="zh-TW" altLang="en-US" sz="1200" dirty="0"/>
          </a:p>
        </p:txBody>
      </p:sp>
      <p:sp>
        <p:nvSpPr>
          <p:cNvPr id="9" name="圓角矩形 8"/>
          <p:cNvSpPr/>
          <p:nvPr/>
        </p:nvSpPr>
        <p:spPr>
          <a:xfrm>
            <a:off x="1744909" y="2876575"/>
            <a:ext cx="2751589" cy="10998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689446" y="3241812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edge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744908" y="3983160"/>
            <a:ext cx="2751589" cy="109980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689445" y="4370787"/>
            <a:ext cx="66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ridge</a:t>
            </a: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7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Ridge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 Laplacian of Gaussian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 Hilbert </a:t>
            </a:r>
            <a:r>
              <a:rPr lang="en-US" altLang="zh-TW" dirty="0" smtClean="0"/>
              <a:t>transform</a:t>
            </a:r>
            <a:r>
              <a:rPr lang="en-US" altLang="zh-TW" sz="1600" dirty="0" smtClean="0"/>
              <a:t>[1]</a:t>
            </a:r>
            <a:endParaRPr lang="en-US" altLang="zh-TW" sz="14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 </a:t>
            </a:r>
            <a:r>
              <a:rPr lang="en-US" altLang="zh-TW" dirty="0"/>
              <a:t>Convert odd-symmetric </a:t>
            </a:r>
            <a:r>
              <a:rPr lang="en-US" altLang="zh-TW" dirty="0" smtClean="0"/>
              <a:t>filter to even-</a:t>
            </a:r>
            <a:r>
              <a:rPr lang="en-US" altLang="zh-TW" dirty="0"/>
              <a:t>symmetric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6146" name="Picture 2" descr="Spatial Filters - Laplacian/Laplacian of Gauss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35" y="2180272"/>
            <a:ext cx="33909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643621" y="5232719"/>
            <a:ext cx="335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https://homepages.inf.ed.ac.uk/rbf/HIPR2/log.htm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53598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Texture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 Use texture </a:t>
            </a:r>
            <a:r>
              <a:rPr lang="en-US" altLang="zh-TW" dirty="0"/>
              <a:t>to </a:t>
            </a:r>
            <a:r>
              <a:rPr lang="en-US" altLang="zh-TW" dirty="0" smtClean="0"/>
              <a:t>distinguish different regions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 And some time it’s not edge!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80" y="2562359"/>
            <a:ext cx="2590110" cy="25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14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Texture</a:t>
            </a:r>
            <a:r>
              <a:rPr lang="en-US" altLang="zh-TW" dirty="0"/>
              <a:t> Method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 Using </a:t>
                </a:r>
                <a:r>
                  <a:rPr lang="en-US" altLang="zh-TW" dirty="0" err="1" smtClean="0"/>
                  <a:t>textons</a:t>
                </a:r>
                <a:r>
                  <a:rPr lang="en-US" altLang="zh-TW" dirty="0" smtClean="0"/>
                  <a:t> to get the texture feature of </a:t>
                </a:r>
                <a:r>
                  <a:rPr lang="en-US" altLang="zh-TW" dirty="0" smtClean="0"/>
                  <a:t>image</a:t>
                </a:r>
                <a:r>
                  <a:rPr lang="en-US" altLang="zh-TW" sz="1600" dirty="0" smtClean="0"/>
                  <a:t>[4]</a:t>
                </a:r>
                <a:endParaRPr lang="en-US" altLang="zh-TW" sz="1400" dirty="0" smtClean="0"/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 Convert to vector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Then compute distance between different vector(L1 Norm,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 difference) 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579" y="3183878"/>
            <a:ext cx="7717802" cy="30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Color Method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 Human </a:t>
                </a:r>
                <a:r>
                  <a:rPr lang="en-US" altLang="zh-TW" dirty="0" smtClean="0"/>
                  <a:t>vision method</a:t>
                </a:r>
                <a:r>
                  <a:rPr lang="en-US" altLang="zh-TW" sz="1600" dirty="0" smtClean="0"/>
                  <a:t>[5]</a:t>
                </a:r>
                <a:endParaRPr lang="en-US" altLang="zh-TW" sz="1600" dirty="0" smtClean="0"/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 Other color space (Lab)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 Color Histogram </a:t>
                </a:r>
                <a:r>
                  <a:rPr lang="en-US" altLang="zh-TW" sz="1600" dirty="0" smtClean="0"/>
                  <a:t>[4]</a:t>
                </a:r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	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TW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400" y="1971201"/>
            <a:ext cx="1247949" cy="188621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441036" y="3965788"/>
            <a:ext cx="161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*From [5]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800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Edge detection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 A</a:t>
            </a:r>
            <a:r>
              <a:rPr lang="zh-TW" altLang="en-US" dirty="0" smtClean="0"/>
              <a:t> </a:t>
            </a:r>
            <a:r>
              <a:rPr lang="en-US" altLang="zh-TW" dirty="0" smtClean="0"/>
              <a:t>important </a:t>
            </a:r>
            <a:r>
              <a:rPr lang="en-US" altLang="zh-TW" dirty="0"/>
              <a:t>task in computer </a:t>
            </a:r>
            <a:r>
              <a:rPr lang="en-US" altLang="zh-TW" dirty="0" smtClean="0"/>
              <a:t>vision and </a:t>
            </a:r>
            <a:r>
              <a:rPr lang="en-US" altLang="zh-TW" dirty="0"/>
              <a:t>image </a:t>
            </a:r>
            <a:r>
              <a:rPr lang="en-US" altLang="zh-TW" dirty="0" smtClean="0"/>
              <a:t>processing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 Detect edge feature in image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3074" name="Picture 2" descr="Canny Edge Detection Step by Step in Python — Computer Vision | by Sofiane  Sahir | Towards Data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76" y="3144379"/>
            <a:ext cx="4232539" cy="30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dge Detection in Python. Gentle intro to the math and code… | by Ritvik  Kharkar | Towards Data 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12" y="3469267"/>
            <a:ext cx="4464269" cy="22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272797" y="5818191"/>
            <a:ext cx="548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/>
              <a:t>https://</a:t>
            </a:r>
            <a:r>
              <a:rPr lang="en-US" altLang="zh-TW" sz="900" dirty="0" smtClean="0"/>
              <a:t>towardsdatascience.com/canny-edge-detection-step-by-step-in-python-computer-vision-b49c3a2d8123</a:t>
            </a:r>
          </a:p>
          <a:p>
            <a:r>
              <a:rPr lang="en-US" altLang="zh-TW" sz="900" dirty="0"/>
              <a:t>https://towardsdatascience.com/edge-detection-in-python-a3c263a13e03</a:t>
            </a:r>
            <a:endParaRPr lang="zh-TW" altLang="en-US" sz="900" dirty="0"/>
          </a:p>
        </p:txBody>
      </p:sp>
    </p:spTree>
    <p:extLst>
      <p:ext uri="{BB962C8B-B14F-4D97-AF65-F5344CB8AC3E}">
        <p14:creationId xmlns:p14="http://schemas.microsoft.com/office/powerpoint/2010/main" val="40667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 Edge </a:t>
            </a:r>
            <a:r>
              <a:rPr lang="en-US" altLang="zh-TW" dirty="0" smtClean="0"/>
              <a:t>Drawing</a:t>
            </a:r>
            <a:r>
              <a:rPr lang="en-US" altLang="zh-TW" sz="1600" dirty="0" smtClean="0"/>
              <a:t>[6]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(Human way!)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288" y="2775063"/>
            <a:ext cx="6815541" cy="32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Some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Scale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2050" name="Picture 2" descr="D:\Desktop\program\1227\edge_color\o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/>
          <a:stretch/>
        </p:blipFill>
        <p:spPr bwMode="auto">
          <a:xfrm>
            <a:off x="2002536" y="2211088"/>
            <a:ext cx="8801526" cy="263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筆跡 4"/>
              <p14:cNvContentPartPr/>
              <p14:nvPr/>
            </p14:nvContentPartPr>
            <p14:xfrm>
              <a:off x="3892680" y="5067360"/>
              <a:ext cx="1219320" cy="628920"/>
            </p14:xfrm>
          </p:contentPart>
        </mc:Choice>
        <mc:Fallback xmlns="">
          <p:pic>
            <p:nvPicPr>
              <p:cNvPr id="5" name="筆跡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3320" y="5058000"/>
                <a:ext cx="1238040" cy="647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文字方塊 6"/>
          <p:cNvSpPr txBox="1"/>
          <p:nvPr/>
        </p:nvSpPr>
        <p:spPr>
          <a:xfrm flipH="1">
            <a:off x="5572470" y="4988113"/>
            <a:ext cx="1707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*Image of BSDS500 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17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46" y="1830897"/>
            <a:ext cx="4387661" cy="438766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7" name="內容版面配置區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8" r="44669" b="79889"/>
          <a:stretch/>
        </p:blipFill>
        <p:spPr>
          <a:xfrm>
            <a:off x="7711754" y="1830897"/>
            <a:ext cx="2624932" cy="1862540"/>
          </a:xfrm>
          <a:prstGeom prst="rect">
            <a:avLst/>
          </a:prstGeom>
        </p:spPr>
      </p:pic>
      <p:pic>
        <p:nvPicPr>
          <p:cNvPr id="8" name="內容版面配置區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70920" r="60789" b="6213"/>
          <a:stretch/>
        </p:blipFill>
        <p:spPr>
          <a:xfrm>
            <a:off x="7794654" y="4402189"/>
            <a:ext cx="2542032" cy="181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ML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CNN…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080" y="2266134"/>
            <a:ext cx="6982799" cy="349616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470307" y="5661807"/>
            <a:ext cx="938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* from [1]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96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/>
              <a:t>[1] J Jing, S Liu, G Wang, W Zhang, C Sun - "Recent advances on image edge detection: A comprehensive review", </a:t>
            </a:r>
            <a:r>
              <a:rPr lang="en-US" altLang="zh-TW" dirty="0" err="1"/>
              <a:t>Neurocomputing</a:t>
            </a:r>
            <a:r>
              <a:rPr lang="en-US" altLang="zh-TW" dirty="0"/>
              <a:t>, 2022</a:t>
            </a:r>
          </a:p>
          <a:p>
            <a:pPr marL="0" indent="0">
              <a:buNone/>
            </a:pPr>
            <a:r>
              <a:rPr lang="en-US" altLang="zh-TW" dirty="0"/>
              <a:t>[2] MA </a:t>
            </a:r>
            <a:r>
              <a:rPr lang="en-US" altLang="zh-TW" dirty="0" err="1"/>
              <a:t>Oskoei</a:t>
            </a:r>
            <a:r>
              <a:rPr lang="en-US" altLang="zh-TW" dirty="0"/>
              <a:t>, H Hu - "A survey on edge detection methods", University of Essex, UK, 2010</a:t>
            </a:r>
          </a:p>
          <a:p>
            <a:pPr marL="0" indent="0">
              <a:buNone/>
            </a:pPr>
            <a:r>
              <a:rPr lang="en-US" altLang="zh-TW" dirty="0"/>
              <a:t>[3] J Canny - "A computational approach to edge detection", IEEE Transactions on pattern analysis and machine intelligence, 1986</a:t>
            </a:r>
          </a:p>
          <a:p>
            <a:pPr marL="0" indent="0">
              <a:buNone/>
            </a:pPr>
            <a:r>
              <a:rPr lang="en-US" altLang="zh-TW" dirty="0"/>
              <a:t>[4] DR Martin, CC Fowlkes, J Malik - "Learning to detect natural image boundaries using local brightness, color, and texture cues", IEEE transactions on pattern analysis and machine intelligence, 2004</a:t>
            </a:r>
          </a:p>
          <a:p>
            <a:pPr marL="0" indent="0">
              <a:buNone/>
            </a:pPr>
            <a:r>
              <a:rPr lang="en-US" altLang="zh-TW" dirty="0"/>
              <a:t>[5] K Yang, S Gao, C Li, Y Li - "Efficient color boundary detection with color-opponent mechanisms", Proceedings of the IEEE Conference on Computer Vision and Pattern Recognition (CVPR), 2013</a:t>
            </a:r>
          </a:p>
          <a:p>
            <a:pPr marL="0" indent="0">
              <a:buNone/>
            </a:pPr>
            <a:r>
              <a:rPr lang="en-US" altLang="zh-TW" dirty="0"/>
              <a:t>[6] C </a:t>
            </a:r>
            <a:r>
              <a:rPr lang="en-US" altLang="zh-TW" dirty="0" err="1"/>
              <a:t>Topal</a:t>
            </a:r>
            <a:r>
              <a:rPr lang="en-US" altLang="zh-TW" dirty="0"/>
              <a:t>, C </a:t>
            </a:r>
            <a:r>
              <a:rPr lang="en-US" altLang="zh-TW" dirty="0" err="1"/>
              <a:t>Akinlar</a:t>
            </a:r>
            <a:r>
              <a:rPr lang="en-US" altLang="zh-TW" dirty="0"/>
              <a:t> - "Edge drawing: a combined real-time edge and segment detector", Journal of Visual Communication and Image Representation, </a:t>
            </a:r>
            <a:r>
              <a:rPr lang="en-US" altLang="zh-TW" dirty="0" smtClean="0"/>
              <a:t>2012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2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Usage of Edge </a:t>
            </a:r>
            <a:r>
              <a:rPr lang="en-US" altLang="zh-TW" dirty="0" smtClean="0"/>
              <a:t>Detection</a:t>
            </a:r>
            <a:r>
              <a:rPr lang="en-US" altLang="zh-TW" sz="2400" dirty="0" smtClean="0"/>
              <a:t>[1]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 </a:t>
            </a:r>
            <a:r>
              <a:rPr lang="en-US" altLang="zh-TW" dirty="0"/>
              <a:t>image </a:t>
            </a:r>
            <a:r>
              <a:rPr lang="en-US" altLang="zh-TW" dirty="0" smtClean="0"/>
              <a:t>recognition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 </a:t>
            </a:r>
            <a:r>
              <a:rPr lang="en-US" altLang="zh-TW" dirty="0" smtClean="0"/>
              <a:t>face </a:t>
            </a:r>
            <a:r>
              <a:rPr lang="en-US" altLang="zh-TW" dirty="0"/>
              <a:t>recognition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 </a:t>
            </a:r>
            <a:r>
              <a:rPr lang="en-US" altLang="zh-TW" dirty="0" smtClean="0"/>
              <a:t>image segmentation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 </a:t>
            </a:r>
            <a:r>
              <a:rPr lang="en-US" altLang="zh-TW" dirty="0"/>
              <a:t>corner detection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 </a:t>
            </a:r>
            <a:r>
              <a:rPr lang="en-US" altLang="zh-TW" dirty="0"/>
              <a:t>medical </a:t>
            </a:r>
            <a:r>
              <a:rPr lang="en-US" altLang="zh-TW" dirty="0" smtClean="0"/>
              <a:t>imaging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 </a:t>
            </a:r>
            <a:r>
              <a:rPr lang="en-US" altLang="zh-TW" dirty="0"/>
              <a:t>target tracking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1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Edge?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 The boundary between difference region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 </a:t>
            </a:r>
            <a:r>
              <a:rPr lang="en-US" altLang="zh-TW" dirty="0"/>
              <a:t>Usually </a:t>
            </a:r>
            <a:r>
              <a:rPr lang="en-US" altLang="zh-TW" b="1" dirty="0"/>
              <a:t>characteristic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972" y="2085764"/>
            <a:ext cx="37338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to get good Edge</a:t>
            </a:r>
            <a:r>
              <a:rPr lang="en-US" altLang="zh-TW" dirty="0" smtClean="0"/>
              <a:t>?</a:t>
            </a:r>
            <a:r>
              <a:rPr lang="en-US" altLang="zh-TW" dirty="0"/>
              <a:t> </a:t>
            </a:r>
            <a:r>
              <a:rPr lang="en-US" altLang="zh-TW" sz="2400" dirty="0"/>
              <a:t>[1]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 </a:t>
            </a:r>
            <a:r>
              <a:rPr lang="en-US" altLang="zh-TW" dirty="0" smtClean="0"/>
              <a:t>High </a:t>
            </a:r>
            <a:r>
              <a:rPr lang="en-US" altLang="zh-TW" dirty="0" smtClean="0"/>
              <a:t>accuracy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 High localization </a:t>
            </a:r>
            <a:r>
              <a:rPr lang="en-US" altLang="zh-TW" dirty="0" smtClean="0"/>
              <a:t>accuracy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 </a:t>
            </a:r>
            <a:r>
              <a:rPr lang="en-US" altLang="zh-TW" dirty="0" smtClean="0"/>
              <a:t>Robust to Noise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 High </a:t>
            </a:r>
            <a:r>
              <a:rPr lang="en-US" altLang="zh-TW" dirty="0" smtClean="0"/>
              <a:t>efficiency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dirty="0"/>
              <a:t> </a:t>
            </a:r>
            <a:r>
              <a:rPr lang="en-US" altLang="zh-TW" dirty="0" smtClean="0"/>
              <a:t>Real-time </a:t>
            </a:r>
            <a:r>
              <a:rPr lang="en-US" altLang="zh-TW" dirty="0" smtClean="0"/>
              <a:t>application</a:t>
            </a:r>
            <a:endParaRPr lang="en-US" altLang="zh-TW" dirty="0"/>
          </a:p>
          <a:p>
            <a:pPr marL="201168" lvl="1" indent="0">
              <a:buNone/>
            </a:pPr>
            <a:endParaRPr lang="en-US" altLang="zh-TW" dirty="0" smtClean="0"/>
          </a:p>
          <a:p>
            <a:pPr marL="201168" lvl="1" indent="0">
              <a:buNone/>
            </a:pPr>
            <a:endParaRPr lang="en-US" altLang="zh-TW" dirty="0"/>
          </a:p>
          <a:p>
            <a:pPr marL="201168" lvl="1" indent="0">
              <a:buNone/>
            </a:pPr>
            <a:endParaRPr lang="en-US" altLang="zh-TW" dirty="0" smtClean="0"/>
          </a:p>
          <a:p>
            <a:pPr marL="201168" lvl="1" indent="0">
              <a:buNone/>
            </a:pPr>
            <a:endParaRPr lang="en-US" altLang="zh-TW" dirty="0"/>
          </a:p>
          <a:p>
            <a:pPr marL="201168" lvl="1" indent="0">
              <a:buNone/>
            </a:pPr>
            <a:r>
              <a:rPr lang="en-US" altLang="zh-TW" dirty="0" smtClean="0"/>
              <a:t>I will introduce some non-ML edge detection method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76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Gradient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Select the most</a:t>
            </a:r>
            <a:r>
              <a:rPr lang="zh-TW" altLang="en-US" dirty="0" smtClean="0"/>
              <a:t> </a:t>
            </a:r>
            <a:r>
              <a:rPr lang="en-US" altLang="zh-TW" dirty="0" smtClean="0"/>
              <a:t>steep pixels!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 Threshold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 </a:t>
            </a:r>
            <a:r>
              <a:rPr lang="en-US" altLang="zh-TW" dirty="0" smtClean="0"/>
              <a:t>Zero crossing 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sz="1400" dirty="0" smtClean="0"/>
              <a:t> *[2]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242" y="1011981"/>
            <a:ext cx="5677692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57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Gradient Method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 Usually compute </a:t>
                </a:r>
                <a:r>
                  <a:rPr lang="en-US" altLang="zh-TW" dirty="0" err="1" smtClean="0"/>
                  <a:t>Gx</a:t>
                </a:r>
                <a:r>
                  <a:rPr lang="en-US" altLang="zh-TW" dirty="0" smtClean="0"/>
                  <a:t> and </a:t>
                </a:r>
                <a:r>
                  <a:rPr lang="en-US" altLang="zh-TW" dirty="0" err="1" smtClean="0"/>
                  <a:t>Gy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TW" dirty="0" smtClean="0"/>
                  <a:t> Compute by convolution</a:t>
                </a: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088" y="2620000"/>
            <a:ext cx="4225208" cy="307400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890" y="1911095"/>
            <a:ext cx="3096593" cy="276730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284817" y="5823579"/>
            <a:ext cx="1683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*Formula is from [2]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8379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Gaussian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Try to fix the </a:t>
            </a:r>
            <a:r>
              <a:rPr lang="en-US" altLang="zh-TW" dirty="0"/>
              <a:t>n</a:t>
            </a:r>
            <a:r>
              <a:rPr lang="en-US" altLang="zh-TW" dirty="0" smtClean="0"/>
              <a:t>oise problem at gradient method.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369" y="2290779"/>
            <a:ext cx="6630325" cy="368668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604531" y="5869094"/>
            <a:ext cx="938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* from [2]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4419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Gaussian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Using Gaussian Blur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3ED8-3AC0-4428-A4CF-75EB0AFD51B0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732" y="1952588"/>
            <a:ext cx="5512616" cy="380965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178040" y="5608350"/>
            <a:ext cx="938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* from [2]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6999064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1231</TotalTime>
  <Words>581</Words>
  <Application>Microsoft Office PowerPoint</Application>
  <PresentationFormat>寬螢幕</PresentationFormat>
  <Paragraphs>136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新細明體</vt:lpstr>
      <vt:lpstr>Arial</vt:lpstr>
      <vt:lpstr>Calibri</vt:lpstr>
      <vt:lpstr>Calibri Light</vt:lpstr>
      <vt:lpstr>Cambria Math</vt:lpstr>
      <vt:lpstr>Wingdings</vt:lpstr>
      <vt:lpstr>回顧</vt:lpstr>
      <vt:lpstr>Introduce to Edge Detection</vt:lpstr>
      <vt:lpstr>Edge detection</vt:lpstr>
      <vt:lpstr>Usage of Edge Detection[1]</vt:lpstr>
      <vt:lpstr>What is Edge?</vt:lpstr>
      <vt:lpstr>How to get good Edge? [1]</vt:lpstr>
      <vt:lpstr>Gradient Method</vt:lpstr>
      <vt:lpstr>Gradient Method</vt:lpstr>
      <vt:lpstr>Gaussian Method</vt:lpstr>
      <vt:lpstr>Gaussian Method</vt:lpstr>
      <vt:lpstr>Gaussian Method</vt:lpstr>
      <vt:lpstr>Canny Edge Detector[3]</vt:lpstr>
      <vt:lpstr>Canny Edge Detector</vt:lpstr>
      <vt:lpstr>Canny Edge Detector</vt:lpstr>
      <vt:lpstr>Canny Edge Detector </vt:lpstr>
      <vt:lpstr>Ridge </vt:lpstr>
      <vt:lpstr>Ridge</vt:lpstr>
      <vt:lpstr>Texture Method</vt:lpstr>
      <vt:lpstr>Texture Method</vt:lpstr>
      <vt:lpstr>Color Method</vt:lpstr>
      <vt:lpstr>Line Method</vt:lpstr>
      <vt:lpstr>Some problem</vt:lpstr>
      <vt:lpstr>PowerPoint 簡報</vt:lpstr>
      <vt:lpstr>ML method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kevin huang</dc:creator>
  <cp:lastModifiedBy>Huang</cp:lastModifiedBy>
  <cp:revision>71</cp:revision>
  <dcterms:created xsi:type="dcterms:W3CDTF">2023-01-02T05:36:59Z</dcterms:created>
  <dcterms:modified xsi:type="dcterms:W3CDTF">2023-01-05T13:55:23Z</dcterms:modified>
</cp:coreProperties>
</file>